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2"/>
  </p:normalViewPr>
  <p:slideViewPr>
    <p:cSldViewPr snapToGrid="0" snapToObjects="1">
      <p:cViewPr varScale="1">
        <p:scale>
          <a:sx n="99" d="100"/>
          <a:sy n="99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8D77B-4157-91B6-49DD-566314EC3C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A93DD7-842D-9E39-E359-6AFC7E70EA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2CCE4-AE58-0FC9-C0BE-9D77D77DE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22FA3-6160-82A7-53E0-33AF97B2C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1362C-6DF1-4B97-D497-7D37216D6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346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B26F6-F035-076E-1AD8-3DA8684C0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C15223-FC5E-1358-324C-6561F911F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12C80-CCD7-B0CF-F525-4E221B77C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286AD-8ED0-1F60-3F50-77193503D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6F02D-D621-57B6-3E8B-014BE7411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622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AE8660-4E8C-DC16-309F-34A570608B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F0FBB9-524E-CC52-33BC-EC2499110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23C34-D53C-239A-B395-690B43183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36118-59A0-D924-2772-68394487C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DC916-4AC3-ACEA-4371-EC574E23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74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49AD1-B5A9-E488-57E4-BFB86050B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A3685-E0D9-8934-22F5-07B78DD09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B2D72-1F78-A074-0C35-75377D981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DFC0B-4D43-A1F9-A900-CC7F42AA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35678-ADD7-17B6-20FE-24B7E2C25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507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F2B95-08E3-7FA8-8DA2-425863B09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29606-6F08-FE28-0D4A-DC350F0BE5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2043D-185E-D2A5-656C-DED1ACC4A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AE53D-91E9-8B58-EC2D-C45B27157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E7288-4542-ACA3-2B02-42AA6DC65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034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E727-5E81-CBF3-8F70-BDAB0831D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37106-B78D-9381-F8C8-94F76E5681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458B62-9A4A-68CE-0C2F-D490563784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8B37AD-83E1-341C-6B7D-32C00071F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547B75-5263-BEA3-2116-D91A6D81F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F0044C-41ED-5408-86BE-4E16BE74F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494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830B8-E83E-19F0-926E-361D32D04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89EB28-4C73-6B9B-682A-B0BAFE60E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C7A8-D5E2-5E5E-E9A7-59F72C1141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D1D52F-957C-38F3-8313-631E9CE441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7804EB-962B-D282-78A5-B35EA6F4CC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61B2EA-56A7-4A16-E173-3A604DE03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D65DC-BC3F-E66A-ED37-126396E7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CD0F44-92B5-3D81-FC8B-639170808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45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C854A-E5A6-AAF7-2FAA-2D2895AF9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873929-76B0-D478-7807-B13DF73BB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58BA06-38F1-FAC8-F6BD-C95D83771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2A1853-E812-A91F-3E9A-951F3B4F1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710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B38A31-75BD-F5EC-B075-D0CD5780F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C06A53-BAF9-2E45-BDD5-58EB7D359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664DD-2A7B-1D09-FD10-9856B9818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12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DBCF7-4448-F77F-7018-764107910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5D05F-0A03-3FA5-BDA8-52FC08617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3254BB-7B4F-09AF-221F-BCE225F38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CD9765-7E31-4D67-4DAA-B4B3E6354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904BB-D5B0-889E-7561-62ABC347E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1479FB-EE39-FA38-EDE3-180066171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43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14DB5-A1FC-04B0-5157-E188FF1AE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D3CEED-EADC-AD05-5483-F5649917A9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DA3C2-93B0-9119-FEB9-CFA5200E1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AEBF95-F94B-0A86-F0FF-528637E9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E49987-C8A8-893E-CEA7-0CF4F96E0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87D68-AA4B-5B19-66D0-5075566DC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49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2F821-EF6D-AB1D-43C9-44DF0BD00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66F3B-6E8D-DA1D-F302-61BD41665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6117D-D3E2-F0D6-B213-A9B0A67D0E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7BC95-9A7A-6E4D-96D3-BDB663EC4D1C}" type="datetimeFigureOut">
              <a:rPr lang="en-US" smtClean="0"/>
              <a:t>4/26/22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2E0B1-0BA8-0247-01D7-0B9EB266B0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3DF8C8-DB01-EA2C-01D9-8E1282FC71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3AAD2-AF18-CF41-928D-7D9F25921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9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FD5DB8-3298-1C6B-4B3D-4D83B20740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939159"/>
            <a:ext cx="7644627" cy="2751086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The Effect of the Current Drought on the Colorado River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EFBFC-D935-26B5-11DF-E3E19B495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782320"/>
            <a:ext cx="7644627" cy="1329443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For Water Data Analytics</a:t>
            </a:r>
          </a:p>
          <a:p>
            <a:pPr algn="r"/>
            <a:r>
              <a:rPr lang="en-US" dirty="0"/>
              <a:t>Spring 2022</a:t>
            </a:r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712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90BD9-5DFF-E421-DD97-15CB08579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Discharge</a:t>
            </a:r>
            <a:endParaRPr lang="en-US" sz="28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950CC-39F5-7DD6-34BD-50F52ED28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endParaRPr lang="en-US" sz="1700"/>
          </a:p>
          <a:p>
            <a:endParaRPr lang="en-US" sz="1700" dirty="0"/>
          </a:p>
        </p:txBody>
      </p:sp>
      <p:pic>
        <p:nvPicPr>
          <p:cNvPr id="6" name="Picture 5" descr="Chart&#10;&#10;Description automatically generated with medium confidence">
            <a:extLst>
              <a:ext uri="{FF2B5EF4-FFF2-40B4-BE49-F238E27FC236}">
                <a16:creationId xmlns:a16="http://schemas.microsoft.com/office/drawing/2014/main" id="{39CD44F8-B777-338C-3953-E2F02877B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8225" y="0"/>
            <a:ext cx="7133775" cy="41212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9EA8A5-ED0E-71D7-8FC7-6824F93DB4AE}"/>
              </a:ext>
            </a:extLst>
          </p:cNvPr>
          <p:cNvSpPr txBox="1"/>
          <p:nvPr/>
        </p:nvSpPr>
        <p:spPr>
          <a:xfrm>
            <a:off x="1236372" y="41985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A7FE0B-A9F4-DF48-9239-5701A79DF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84868"/>
            <a:ext cx="6835055" cy="399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34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90BD9-5DFF-E421-DD97-15CB08579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2800" dirty="0"/>
              <a:t>Discharge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950CC-39F5-7DD6-34BD-50F52ED28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1800" dirty="0"/>
              <a:t>Average 1964-1999: </a:t>
            </a:r>
          </a:p>
          <a:p>
            <a:pPr lvl="1"/>
            <a:r>
              <a:rPr lang="en-US" sz="1800" dirty="0"/>
              <a:t>3,807,857 ac-ft/</a:t>
            </a:r>
            <a:r>
              <a:rPr lang="en-US" sz="1800" dirty="0" err="1"/>
              <a:t>yr</a:t>
            </a:r>
            <a:endParaRPr lang="en-US" sz="1800" dirty="0"/>
          </a:p>
          <a:p>
            <a:r>
              <a:rPr lang="en-US" sz="1800" dirty="0"/>
              <a:t>Average 2000-2021:</a:t>
            </a:r>
          </a:p>
          <a:p>
            <a:pPr lvl="1"/>
            <a:r>
              <a:rPr lang="en-US" sz="1800" dirty="0"/>
              <a:t> 3,189,017 ac-ft/</a:t>
            </a:r>
            <a:r>
              <a:rPr lang="en-US" sz="1800" dirty="0" err="1"/>
              <a:t>yr</a:t>
            </a:r>
            <a:endParaRPr lang="en-US" sz="1800" dirty="0"/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B7AA002-8B38-54F0-3248-0619B501C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623" y="534379"/>
            <a:ext cx="8738783" cy="509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184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3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Freeform: Shape 35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8" name="Freeform: Shape 37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830257-D3BC-87C6-6AD1-B86998AE5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 dirty="0"/>
              <a:t>Baseflow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Content Placeholder 15">
            <a:extLst>
              <a:ext uri="{FF2B5EF4-FFF2-40B4-BE49-F238E27FC236}">
                <a16:creationId xmlns:a16="http://schemas.microsoft.com/office/drawing/2014/main" id="{5C9B4F49-F0B9-DBE4-38B7-E7F52D596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800" dirty="0"/>
              <a:t>Increase in the proportion of baseflow over time</a:t>
            </a:r>
          </a:p>
          <a:p>
            <a:r>
              <a:rPr lang="en-US" sz="1800" dirty="0"/>
              <a:t>1964-1999:</a:t>
            </a:r>
          </a:p>
          <a:p>
            <a:pPr lvl="1"/>
            <a:r>
              <a:rPr lang="en-US" sz="1800" dirty="0"/>
              <a:t>Average 0.78</a:t>
            </a:r>
          </a:p>
          <a:p>
            <a:r>
              <a:rPr lang="en-US" sz="1800" dirty="0"/>
              <a:t>2000-2021</a:t>
            </a:r>
          </a:p>
          <a:p>
            <a:pPr lvl="1"/>
            <a:r>
              <a:rPr lang="en-US" sz="1800" dirty="0"/>
              <a:t>Average 0.82</a:t>
            </a:r>
          </a:p>
          <a:p>
            <a:pPr lvl="1"/>
            <a:endParaRPr lang="en-US" sz="1300" dirty="0"/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35C55F4C-2A74-DA8A-DEBB-1D26857A7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529" y="1206625"/>
            <a:ext cx="7696540" cy="444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52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4FD93-64BD-D346-45F9-61EBDC400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30CED-E99E-A515-E313-B93E1BC9F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r>
              <a:rPr lang="en-US" sz="2200" dirty="0"/>
              <a:t>Discharge has changed significantly with the drought</a:t>
            </a:r>
          </a:p>
          <a:p>
            <a:pPr lvl="1"/>
            <a:r>
              <a:rPr lang="en-US" sz="1800" dirty="0"/>
              <a:t>Average annual discharge is about 18% lower during the current drought</a:t>
            </a:r>
          </a:p>
          <a:p>
            <a:pPr marL="457200" lvl="1" indent="0">
              <a:buNone/>
            </a:pPr>
            <a:endParaRPr lang="en-US" sz="1800" dirty="0"/>
          </a:p>
          <a:p>
            <a:r>
              <a:rPr lang="en-US" sz="2200" dirty="0"/>
              <a:t>The proportion of discharge made up by baseflow has increased</a:t>
            </a:r>
            <a:endParaRPr lang="en-US" sz="1800" dirty="0"/>
          </a:p>
          <a:p>
            <a:pPr lvl="1"/>
            <a:r>
              <a:rPr lang="en-US" sz="1800" dirty="0"/>
              <a:t>Increased by 4 percentage points during the drought</a:t>
            </a:r>
          </a:p>
          <a:p>
            <a:pPr lvl="1"/>
            <a:endParaRPr lang="en-US" sz="1800" dirty="0"/>
          </a:p>
          <a:p>
            <a:r>
              <a:rPr lang="en-US" sz="2200" dirty="0"/>
              <a:t>The effects of drought are easily visible and </a:t>
            </a:r>
            <a:r>
              <a:rPr lang="en-US" sz="2200" dirty="0" err="1"/>
              <a:t>quanitifiable</a:t>
            </a:r>
            <a:r>
              <a:rPr lang="en-US" sz="2200" dirty="0"/>
              <a:t> even in this scratch-on-the-surface look at the river</a:t>
            </a:r>
          </a:p>
        </p:txBody>
      </p:sp>
    </p:spTree>
    <p:extLst>
      <p:ext uri="{BB962C8B-B14F-4D97-AF65-F5344CB8AC3E}">
        <p14:creationId xmlns:p14="http://schemas.microsoft.com/office/powerpoint/2010/main" val="3844662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Rafting in a paddle boat at Grand Canyon">
            <a:extLst>
              <a:ext uri="{FF2B5EF4-FFF2-40B4-BE49-F238E27FC236}">
                <a16:creationId xmlns:a16="http://schemas.microsoft.com/office/drawing/2014/main" id="{57DFC45B-84C0-7745-7AD1-2A0FD891BA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818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0" name="Rectangle 2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A1F2B6-70A4-AD7E-F3CC-16D3B523A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Questions?</a:t>
            </a:r>
          </a:p>
        </p:txBody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E20E695D-EE62-5EF3-7F46-77201916A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737657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106</Words>
  <Application>Microsoft Macintosh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The Effect of the Current Drought on the Colorado River</vt:lpstr>
      <vt:lpstr>Discharge</vt:lpstr>
      <vt:lpstr>Discharge</vt:lpstr>
      <vt:lpstr>Baseflow</vt:lpstr>
      <vt:lpstr>Summary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Effect of the Current Drought on the Colorado River</dc:title>
  <dc:creator>Jack Carpenter</dc:creator>
  <cp:lastModifiedBy>Jack Carpenter</cp:lastModifiedBy>
  <cp:revision>3</cp:revision>
  <dcterms:created xsi:type="dcterms:W3CDTF">2022-04-26T18:34:26Z</dcterms:created>
  <dcterms:modified xsi:type="dcterms:W3CDTF">2022-04-26T20:57:42Z</dcterms:modified>
</cp:coreProperties>
</file>

<file path=docProps/thumbnail.jpeg>
</file>